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9" r:id="rId2"/>
    <p:sldId id="260" r:id="rId3"/>
    <p:sldId id="278" r:id="rId4"/>
    <p:sldId id="280" r:id="rId5"/>
    <p:sldId id="281" r:id="rId6"/>
    <p:sldId id="282" r:id="rId7"/>
    <p:sldId id="283" r:id="rId8"/>
    <p:sldId id="284" r:id="rId9"/>
    <p:sldId id="285" r:id="rId10"/>
    <p:sldId id="323" r:id="rId11"/>
    <p:sldId id="325" r:id="rId12"/>
    <p:sldId id="279" r:id="rId13"/>
    <p:sldId id="274" r:id="rId14"/>
    <p:sldId id="268" r:id="rId15"/>
    <p:sldId id="275" r:id="rId16"/>
    <p:sldId id="276" r:id="rId17"/>
    <p:sldId id="287" r:id="rId18"/>
    <p:sldId id="324" r:id="rId19"/>
    <p:sldId id="326" r:id="rId20"/>
    <p:sldId id="262" r:id="rId21"/>
    <p:sldId id="307" r:id="rId22"/>
    <p:sldId id="290" r:id="rId23"/>
    <p:sldId id="277" r:id="rId24"/>
    <p:sldId id="327" r:id="rId25"/>
    <p:sldId id="273" r:id="rId26"/>
    <p:sldId id="320" r:id="rId27"/>
    <p:sldId id="291" r:id="rId28"/>
    <p:sldId id="267" r:id="rId29"/>
    <p:sldId id="319" r:id="rId30"/>
    <p:sldId id="269" r:id="rId31"/>
    <p:sldId id="270" r:id="rId32"/>
    <p:sldId id="292" r:id="rId33"/>
    <p:sldId id="293" r:id="rId34"/>
    <p:sldId id="294" r:id="rId35"/>
    <p:sldId id="295" r:id="rId36"/>
    <p:sldId id="296" r:id="rId37"/>
    <p:sldId id="298" r:id="rId38"/>
    <p:sldId id="299" r:id="rId39"/>
    <p:sldId id="321" r:id="rId40"/>
    <p:sldId id="322" r:id="rId41"/>
    <p:sldId id="301" r:id="rId42"/>
    <p:sldId id="300" r:id="rId43"/>
    <p:sldId id="303" r:id="rId44"/>
  </p:sldIdLst>
  <p:sldSz cx="10058400" cy="7772400"/>
  <p:notesSz cx="10058400" cy="77724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77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3FF06-0791-46C9-B364-D4CBB4A6AAAB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13940-711C-4746-9D10-4958E23288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6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13940-711C-4746-9D10-4958E232882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57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13940-711C-4746-9D10-4958E232882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25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13940-711C-4746-9D10-4958E232882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19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13940-711C-4746-9D10-4958E232882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18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13940-711C-4746-9D10-4958E232882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5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eg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eg"/><Relationship Id="rId4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jpeg"/><Relationship Id="rId4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jpeg"/><Relationship Id="rId4" Type="http://schemas.openxmlformats.org/officeDocument/2006/relationships/image" Target="../media/image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jpeg"/><Relationship Id="rId4" Type="http://schemas.openxmlformats.org/officeDocument/2006/relationships/image" Target="../media/image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jpeg"/><Relationship Id="rId4" Type="http://schemas.openxmlformats.org/officeDocument/2006/relationships/image" Target="../media/image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333625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8"/>
            <a:ext cx="800274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22351"/>
            <a:ext cx="2569845" cy="4927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4819" y="1736935"/>
            <a:ext cx="8411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/>
              <a:t>Integrative Module</a:t>
            </a:r>
            <a:endParaRPr lang="en-US" sz="2800" b="1" kern="0" dirty="0">
              <a:solidFill>
                <a:srgbClr val="00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</a:rPr>
              <a:t>Session: 5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</a:rPr>
              <a:t>Date: 31/3/2022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 i="1" dirty="0"/>
              <a:t>Anaemia</a:t>
            </a: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56574" y="782828"/>
            <a:ext cx="73809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Academic year 2021-2022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000000"/>
                </a:solidFill>
              </a:rPr>
              <a:t>3</a:t>
            </a:r>
            <a:r>
              <a:rPr lang="en-US" sz="2800" b="1" kern="0" baseline="30000" dirty="0">
                <a:solidFill>
                  <a:srgbClr val="000000"/>
                </a:solidFill>
              </a:rPr>
              <a:t>rd</a:t>
            </a:r>
            <a:r>
              <a:rPr lang="en-US" sz="2800" b="1" kern="0" dirty="0">
                <a:solidFill>
                  <a:srgbClr val="000000"/>
                </a:solidFill>
              </a:rPr>
              <a:t> year S6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22" y="6592753"/>
            <a:ext cx="504423" cy="48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15" y="7146505"/>
            <a:ext cx="542925" cy="43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ربع نص 12"/>
          <p:cNvSpPr txBox="1"/>
          <p:nvPr/>
        </p:nvSpPr>
        <p:spPr>
          <a:xfrm>
            <a:off x="911253" y="7181311"/>
            <a:ext cx="579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contact us on the telegram </a:t>
            </a:r>
          </a:p>
        </p:txBody>
      </p:sp>
      <p:pic>
        <p:nvPicPr>
          <p:cNvPr id="1026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6708195"/>
            <a:ext cx="1057275" cy="106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09600" y="3657600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i="1" dirty="0">
                <a:solidFill>
                  <a:srgbClr val="000000"/>
                </a:solidFill>
                <a:latin typeface="Bradley Hand ITC" pitchFamily="66" charset="0"/>
                <a:cs typeface="+mj-cs"/>
              </a:rPr>
              <a:t>Module staff: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i="1" dirty="0">
                <a:latin typeface="Bradley Hand ITC" pitchFamily="66" charset="0"/>
                <a:cs typeface="+mj-cs"/>
              </a:rPr>
              <a:t>Dr </a:t>
            </a:r>
            <a:r>
              <a:rPr lang="en-GB" sz="2400" b="1" i="1" dirty="0" err="1">
                <a:latin typeface="Bradley Hand ITC" pitchFamily="66" charset="0"/>
                <a:cs typeface="+mj-cs"/>
              </a:rPr>
              <a:t>Sadiq</a:t>
            </a:r>
            <a:r>
              <a:rPr lang="en-GB" sz="2400" b="1" i="1" dirty="0">
                <a:latin typeface="Bradley Hand ITC" pitchFamily="66" charset="0"/>
                <a:cs typeface="+mj-cs"/>
              </a:rPr>
              <a:t> </a:t>
            </a:r>
            <a:r>
              <a:rPr lang="en-GB" sz="2400" b="1" i="1" dirty="0" err="1">
                <a:latin typeface="Bradley Hand ITC" pitchFamily="66" charset="0"/>
                <a:cs typeface="+mj-cs"/>
              </a:rPr>
              <a:t>Khalaf</a:t>
            </a:r>
            <a:r>
              <a:rPr lang="en-GB" sz="2400" b="1" i="1" dirty="0">
                <a:latin typeface="Bradley Hand ITC" pitchFamily="66" charset="0"/>
                <a:cs typeface="+mj-cs"/>
              </a:rPr>
              <a:t> (module leader)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i="1" dirty="0">
                <a:solidFill>
                  <a:srgbClr val="000000"/>
                </a:solidFill>
                <a:latin typeface="Bradley Hand ITC" pitchFamily="66" charset="0"/>
                <a:cs typeface="+mj-cs"/>
              </a:rPr>
              <a:t>Dr Miami </a:t>
            </a:r>
            <a:r>
              <a:rPr lang="en-GB" sz="2400" b="1" i="1" dirty="0" err="1">
                <a:solidFill>
                  <a:srgbClr val="000000"/>
                </a:solidFill>
                <a:latin typeface="Bradley Hand ITC" pitchFamily="66" charset="0"/>
                <a:cs typeface="+mj-cs"/>
              </a:rPr>
              <a:t>Kadhum</a:t>
            </a:r>
            <a:r>
              <a:rPr lang="en-GB" sz="2400" b="1" i="1" dirty="0">
                <a:solidFill>
                  <a:srgbClr val="000000"/>
                </a:solidFill>
                <a:latin typeface="Bradley Hand ITC" pitchFamily="66" charset="0"/>
                <a:cs typeface="+mj-cs"/>
              </a:rPr>
              <a:t> 			</a:t>
            </a:r>
            <a:r>
              <a:rPr lang="en-GB" sz="2400" b="1" i="1" dirty="0">
                <a:latin typeface="Bradley Hand ITC" pitchFamily="66" charset="0"/>
                <a:cs typeface="+mj-cs"/>
              </a:rPr>
              <a:t>Dr </a:t>
            </a:r>
            <a:r>
              <a:rPr lang="en-GB" sz="2400" b="1" i="1" dirty="0" err="1">
                <a:latin typeface="Bradley Hand ITC" pitchFamily="66" charset="0"/>
                <a:cs typeface="+mj-cs"/>
              </a:rPr>
              <a:t>Rihab</a:t>
            </a:r>
            <a:r>
              <a:rPr lang="en-GB" sz="2400" b="1" i="1" dirty="0">
                <a:latin typeface="Bradley Hand ITC" pitchFamily="66" charset="0"/>
                <a:cs typeface="+mj-cs"/>
              </a:rPr>
              <a:t> </a:t>
            </a:r>
            <a:r>
              <a:rPr lang="en-GB" sz="2400" b="1" i="1" dirty="0" err="1">
                <a:latin typeface="Bradley Hand ITC" pitchFamily="66" charset="0"/>
                <a:cs typeface="+mj-cs"/>
              </a:rPr>
              <a:t>AbdulWahab</a:t>
            </a:r>
            <a:endParaRPr lang="en-GB" sz="2400" b="1" i="1" dirty="0">
              <a:solidFill>
                <a:srgbClr val="FF0000"/>
              </a:solidFill>
              <a:latin typeface="Bradley Hand ITC" pitchFamily="66" charset="0"/>
              <a:cs typeface="+mj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i="1" dirty="0">
                <a:solidFill>
                  <a:srgbClr val="000000"/>
                </a:solidFill>
                <a:latin typeface="Bradley Hand ITC" pitchFamily="66" charset="0"/>
                <a:cs typeface="+mj-cs"/>
              </a:rPr>
              <a:t>D</a:t>
            </a:r>
            <a:r>
              <a:rPr lang="en-GB" sz="2400" b="1" i="1" dirty="0">
                <a:solidFill>
                  <a:srgbClr val="000000"/>
                </a:solidFill>
                <a:latin typeface="Bradley Hand ITC" pitchFamily="66" charset="0"/>
              </a:rPr>
              <a:t>r Jawad Ramadhan			</a:t>
            </a:r>
            <a:r>
              <a:rPr lang="en-GB" sz="2400" b="1" i="1" dirty="0">
                <a:solidFill>
                  <a:srgbClr val="FF0000"/>
                </a:solidFill>
                <a:latin typeface="Bradley Hand ITC" pitchFamily="66" charset="0"/>
                <a:cs typeface="+mj-cs"/>
              </a:rPr>
              <a:t>Dr Ihsan </a:t>
            </a:r>
            <a:r>
              <a:rPr lang="en-GB" sz="2400" b="1" i="1" dirty="0" err="1">
                <a:solidFill>
                  <a:srgbClr val="FF0000"/>
                </a:solidFill>
                <a:latin typeface="Bradley Hand ITC" pitchFamily="66" charset="0"/>
                <a:cs typeface="+mj-cs"/>
              </a:rPr>
              <a:t>Mardan</a:t>
            </a:r>
            <a:r>
              <a:rPr lang="en-GB" sz="2400" b="1" i="1" dirty="0">
                <a:solidFill>
                  <a:srgbClr val="FF0000"/>
                </a:solidFill>
                <a:latin typeface="Bradley Hand ITC" pitchFamily="66" charset="0"/>
                <a:cs typeface="+mj-cs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i="1" dirty="0">
                <a:latin typeface="Bradley Hand ITC" pitchFamily="66" charset="0"/>
              </a:rPr>
              <a:t>Dr </a:t>
            </a:r>
            <a:r>
              <a:rPr lang="en-GB" sz="2400" b="1" i="1" dirty="0" err="1">
                <a:latin typeface="Bradley Hand ITC" pitchFamily="66" charset="0"/>
              </a:rPr>
              <a:t>Nehaya</a:t>
            </a:r>
            <a:r>
              <a:rPr lang="en-GB" sz="2400" b="1" i="1" dirty="0">
                <a:latin typeface="Bradley Hand ITC" pitchFamily="66" charset="0"/>
              </a:rPr>
              <a:t> </a:t>
            </a:r>
            <a:r>
              <a:rPr lang="en-GB" sz="2400" b="1" i="1" dirty="0" err="1">
                <a:latin typeface="Bradley Hand ITC" pitchFamily="66" charset="0"/>
              </a:rPr>
              <a:t>Alaboody</a:t>
            </a:r>
            <a:r>
              <a:rPr lang="en-GB" sz="2400" b="1" i="1" dirty="0">
                <a:latin typeface="Bradley Hand ITC" pitchFamily="66" charset="0"/>
              </a:rPr>
              <a:t> </a:t>
            </a:r>
            <a:r>
              <a:rPr lang="en-GB" sz="2400" b="1" i="1" dirty="0">
                <a:solidFill>
                  <a:srgbClr val="000000"/>
                </a:solidFill>
                <a:latin typeface="Bradley Hand ITC" pitchFamily="66" charset="0"/>
              </a:rPr>
              <a:t>			Dr Ahmed </a:t>
            </a:r>
            <a:r>
              <a:rPr lang="en-GB" sz="2400" b="1" i="1" dirty="0" err="1">
                <a:solidFill>
                  <a:srgbClr val="000000"/>
                </a:solidFill>
                <a:latin typeface="Bradley Hand ITC" pitchFamily="66" charset="0"/>
              </a:rPr>
              <a:t>Badir</a:t>
            </a:r>
            <a:r>
              <a:rPr lang="en-GB" sz="2400" b="1" i="1">
                <a:solidFill>
                  <a:srgbClr val="000000"/>
                </a:solidFill>
                <a:latin typeface="Bradley Hand ITC" pitchFamily="66" charset="0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i="1">
                <a:solidFill>
                  <a:srgbClr val="000000"/>
                </a:solidFill>
                <a:latin typeface="Bradley Hand ITC" pitchFamily="66" charset="0"/>
                <a:cs typeface="+mj-cs"/>
              </a:rPr>
              <a:t>Dr </a:t>
            </a:r>
            <a:r>
              <a:rPr lang="en-GB" sz="2400" b="1" i="1" dirty="0">
                <a:solidFill>
                  <a:srgbClr val="000000"/>
                </a:solidFill>
                <a:latin typeface="Bradley Hand ITC" pitchFamily="66" charset="0"/>
                <a:cs typeface="+mj-cs"/>
              </a:rPr>
              <a:t>Ilham Mohammed </a:t>
            </a:r>
            <a:r>
              <a:rPr lang="en-GB" sz="2400" b="1" i="1" dirty="0" err="1">
                <a:solidFill>
                  <a:srgbClr val="000000"/>
                </a:solidFill>
                <a:latin typeface="Bradley Hand ITC" pitchFamily="66" charset="0"/>
                <a:cs typeface="+mj-cs"/>
              </a:rPr>
              <a:t>jawad</a:t>
            </a:r>
            <a:r>
              <a:rPr lang="en-GB" sz="2400" b="1" i="1" dirty="0">
                <a:solidFill>
                  <a:srgbClr val="000000"/>
                </a:solidFill>
                <a:latin typeface="Bradley Hand ITC" pitchFamily="66" charset="0"/>
                <a:cs typeface="+mj-cs"/>
              </a:rPr>
              <a:t> 		</a:t>
            </a:r>
            <a:endParaRPr lang="en-GB" sz="2400" b="1" i="1" dirty="0">
              <a:latin typeface="Bradley Hand ITC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1253" y="6500174"/>
            <a:ext cx="8308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Hoffbarands</a:t>
            </a:r>
            <a:r>
              <a:rPr lang="en-GB" dirty="0"/>
              <a:t> essential </a:t>
            </a:r>
            <a:r>
              <a:rPr lang="en-GB" dirty="0" err="1"/>
              <a:t>Hematology</a:t>
            </a:r>
            <a:r>
              <a:rPr lang="en-GB" dirty="0"/>
              <a:t> 7ed</a:t>
            </a:r>
          </a:p>
          <a:p>
            <a:r>
              <a:rPr lang="en-GB" dirty="0"/>
              <a:t>A Beginners Guide to Blood Cells 2ed</a:t>
            </a:r>
          </a:p>
        </p:txBody>
      </p:sp>
    </p:spTree>
    <p:extLst>
      <p:ext uri="{BB962C8B-B14F-4D97-AF65-F5344CB8AC3E}">
        <p14:creationId xmlns:p14="http://schemas.microsoft.com/office/powerpoint/2010/main" val="1329383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LO2</a:t>
            </a:r>
          </a:p>
        </p:txBody>
      </p:sp>
      <p:sp>
        <p:nvSpPr>
          <p:cNvPr id="14" name="مستطيل 8"/>
          <p:cNvSpPr/>
          <p:nvPr/>
        </p:nvSpPr>
        <p:spPr>
          <a:xfrm>
            <a:off x="152400" y="685800"/>
            <a:ext cx="9753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err="1"/>
              <a:t>Polycythemia</a:t>
            </a:r>
            <a:endParaRPr lang="en-GB" sz="2800" b="1" dirty="0"/>
          </a:p>
          <a:p>
            <a:pPr algn="just"/>
            <a:r>
              <a:rPr lang="en-GB" sz="2800" dirty="0" err="1"/>
              <a:t>Polycythaemia</a:t>
            </a:r>
            <a:r>
              <a:rPr lang="en-GB" sz="2800" dirty="0"/>
              <a:t> refers to an </a:t>
            </a:r>
            <a:r>
              <a:rPr lang="en-GB" sz="2800" i="1" u="sng" dirty="0"/>
              <a:t>absolute increase</a:t>
            </a:r>
            <a:r>
              <a:rPr lang="en-GB" sz="2800" i="1" dirty="0"/>
              <a:t> in total body red cell volume (or mass), raised haemoglobin concentration and/or </a:t>
            </a:r>
            <a:r>
              <a:rPr lang="en-GB" sz="2800" i="1" dirty="0" err="1"/>
              <a:t>haematocrit</a:t>
            </a:r>
            <a:r>
              <a:rPr lang="en-GB" sz="2800" i="1" dirty="0"/>
              <a:t>/packed cell volume</a:t>
            </a:r>
            <a:r>
              <a:rPr lang="en-GB" sz="2800" dirty="0"/>
              <a:t> (</a:t>
            </a:r>
            <a:r>
              <a:rPr lang="en-GB" sz="2800" b="1" dirty="0"/>
              <a:t>TRUE </a:t>
            </a:r>
            <a:r>
              <a:rPr lang="en-GB" sz="2800" b="1" dirty="0" err="1"/>
              <a:t>polycythemia</a:t>
            </a:r>
            <a:r>
              <a:rPr lang="en-GB" sz="2800" dirty="0"/>
              <a:t>). </a:t>
            </a:r>
          </a:p>
          <a:p>
            <a:pPr algn="just"/>
            <a:endParaRPr lang="en-GB" sz="2800" dirty="0"/>
          </a:p>
          <a:p>
            <a:pPr algn="just"/>
            <a:r>
              <a:rPr lang="en-GB" sz="2800" dirty="0"/>
              <a:t>Alterations in </a:t>
            </a:r>
            <a:r>
              <a:rPr lang="en-GB" sz="2800" b="1" dirty="0"/>
              <a:t>total circulating plasma volume </a:t>
            </a:r>
            <a:r>
              <a:rPr lang="en-GB" sz="2800" dirty="0"/>
              <a:t>as well as of </a:t>
            </a:r>
            <a:r>
              <a:rPr lang="en-GB" sz="2800" b="1" dirty="0"/>
              <a:t>total circulating haemoglobin mass</a:t>
            </a:r>
            <a:r>
              <a:rPr lang="en-GB" sz="2800" dirty="0"/>
              <a:t> determine the haemoglobin concentration. </a:t>
            </a:r>
          </a:p>
          <a:p>
            <a:pPr algn="just"/>
            <a:r>
              <a:rPr lang="en-GB" sz="2800" dirty="0"/>
              <a:t>Reduction in plasma volume (as in dehydration) may mask anaemia or even cause (relative, pseudo) </a:t>
            </a:r>
            <a:r>
              <a:rPr lang="en-GB" sz="2800" dirty="0" err="1"/>
              <a:t>polycythaemia</a:t>
            </a:r>
            <a:r>
              <a:rPr lang="en-GB" sz="2800" dirty="0"/>
              <a:t>; </a:t>
            </a:r>
            <a:r>
              <a:rPr lang="en-GB" sz="2800" i="1" dirty="0"/>
              <a:t>conversely</a:t>
            </a:r>
            <a:r>
              <a:rPr lang="en-GB" sz="2800" dirty="0"/>
              <a:t>, an increase in plasma volume (as with </a:t>
            </a:r>
            <a:r>
              <a:rPr lang="en-GB" sz="2800" dirty="0" err="1"/>
              <a:t>splenomegaly</a:t>
            </a:r>
            <a:r>
              <a:rPr lang="en-GB" sz="2800" dirty="0"/>
              <a:t> or pregnancy) may cause anaemia even with a normal total circulating red cell and haemoglobin mass.</a:t>
            </a:r>
          </a:p>
          <a:p>
            <a:pPr algn="just"/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984991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Classification of anaemia according to mechanism</a:t>
            </a:r>
            <a:endParaRPr kumimoji="0" lang="en-GB" sz="2800" b="1" i="0" u="none" strike="noStrike" kern="0" cap="none" spc="0" normalizeH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i="1" kern="0" baseline="0" dirty="0">
                <a:solidFill>
                  <a:srgbClr val="000000"/>
                </a:solidFill>
              </a:rPr>
              <a:t>Blood loss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i="1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Reduced red cells life span (Haemolytic</a:t>
            </a:r>
            <a:r>
              <a:rPr kumimoji="0" lang="en-GB" sz="2800" i="1" u="none" strike="noStrike" kern="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anaemia)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kern="0" dirty="0">
                <a:solidFill>
                  <a:srgbClr val="000000"/>
                </a:solidFill>
              </a:rPr>
              <a:t>Intrinsic</a:t>
            </a:r>
          </a:p>
          <a:p>
            <a:pPr marL="800100" lvl="1" indent="-3429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sz="2800" i="0" u="none" strike="noStrike" kern="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Extrinsic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i="1" u="none" strike="noStrike" kern="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Inadequate production of red cells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kern="0" dirty="0">
                <a:solidFill>
                  <a:srgbClr val="000000"/>
                </a:solidFill>
              </a:rPr>
              <a:t>Deficiency of iron, </a:t>
            </a:r>
            <a:r>
              <a:rPr lang="en-GB" sz="2800" kern="0" dirty="0" err="1">
                <a:solidFill>
                  <a:srgbClr val="000000"/>
                </a:solidFill>
              </a:rPr>
              <a:t>vit</a:t>
            </a:r>
            <a:r>
              <a:rPr lang="en-GB" sz="2800" kern="0" dirty="0">
                <a:solidFill>
                  <a:srgbClr val="000000"/>
                </a:solidFill>
              </a:rPr>
              <a:t> B</a:t>
            </a:r>
            <a:r>
              <a:rPr lang="en-GB" sz="2800" kern="0" baseline="-25000" dirty="0">
                <a:solidFill>
                  <a:srgbClr val="000000"/>
                </a:solidFill>
              </a:rPr>
              <a:t>12</a:t>
            </a:r>
            <a:r>
              <a:rPr lang="en-GB" sz="2800" kern="0" dirty="0">
                <a:solidFill>
                  <a:srgbClr val="000000"/>
                </a:solidFill>
              </a:rPr>
              <a:t> or folic acid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kern="0" dirty="0">
                <a:solidFill>
                  <a:srgbClr val="000000"/>
                </a:solidFill>
              </a:rPr>
              <a:t>Aplastic anaemia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kern="0" dirty="0">
                <a:solidFill>
                  <a:srgbClr val="000000"/>
                </a:solidFill>
              </a:rPr>
              <a:t>Bone marrow infiltration by malignant cells</a:t>
            </a:r>
          </a:p>
          <a:p>
            <a:pPr marL="800100" lvl="1" indent="-3429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kern="0" dirty="0">
                <a:solidFill>
                  <a:srgbClr val="000000"/>
                </a:solidFill>
              </a:rPr>
              <a:t>Bone marrow fibrosis</a:t>
            </a:r>
            <a:endParaRPr kumimoji="0" lang="en-GB" sz="2800" i="0" u="none" strike="noStrike" kern="0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i="1" kern="0" dirty="0">
                <a:solidFill>
                  <a:srgbClr val="000000"/>
                </a:solidFill>
              </a:rPr>
              <a:t>Low affinity haemoglobin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i="1" kern="0" dirty="0">
                <a:solidFill>
                  <a:srgbClr val="000000"/>
                </a:solidFill>
              </a:rPr>
              <a:t>Abnormal distribution of red cells within vasculature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kern="0" dirty="0" err="1">
                <a:solidFill>
                  <a:srgbClr val="000000"/>
                </a:solidFill>
              </a:rPr>
              <a:t>hypersplenism</a:t>
            </a:r>
            <a:endParaRPr lang="en-GB" sz="2800" kern="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i="0" u="none" strike="noStrike" kern="0" cap="none" spc="0" normalizeH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LO2</a:t>
            </a:r>
          </a:p>
        </p:txBody>
      </p:sp>
    </p:spTree>
    <p:extLst>
      <p:ext uri="{BB962C8B-B14F-4D97-AF65-F5344CB8AC3E}">
        <p14:creationId xmlns:p14="http://schemas.microsoft.com/office/powerpoint/2010/main" val="149002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octor\Desktop\Clssification of anaem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"/>
            <a:ext cx="10058400" cy="7162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LO2</a:t>
            </a:r>
          </a:p>
        </p:txBody>
      </p:sp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2400" y="628471"/>
            <a:ext cx="9753600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u="sng" dirty="0"/>
              <a:t>Introduction to haemolytic </a:t>
            </a:r>
            <a:r>
              <a:rPr lang="en-GB" sz="2800" b="1" u="sng" dirty="0" err="1"/>
              <a:t>anaemias</a:t>
            </a:r>
            <a:endParaRPr lang="en-GB" sz="2800" b="1" u="sng" dirty="0"/>
          </a:p>
          <a:p>
            <a:pPr algn="just">
              <a:spcAft>
                <a:spcPts val="600"/>
              </a:spcAft>
            </a:pPr>
            <a:r>
              <a:rPr lang="en-GB" sz="2800" dirty="0"/>
              <a:t>- Normal red cell destruction usually occurs after a mean lifespan of 120 days when the cells are removed </a:t>
            </a:r>
            <a:r>
              <a:rPr lang="en-GB" sz="2800" dirty="0" err="1"/>
              <a:t>extravascularly</a:t>
            </a:r>
            <a:r>
              <a:rPr lang="en-GB" sz="2800" dirty="0"/>
              <a:t> by the macrophages of the reticuloendothelial (RE) system.</a:t>
            </a:r>
          </a:p>
          <a:p>
            <a:pPr algn="just">
              <a:spcAft>
                <a:spcPts val="600"/>
              </a:spcAft>
            </a:pPr>
            <a:r>
              <a:rPr lang="en-GB" sz="2800" b="1" dirty="0"/>
              <a:t>- Haemolytic anaemias </a:t>
            </a:r>
            <a:r>
              <a:rPr lang="en-GB" sz="2800" dirty="0">
                <a:solidFill>
                  <a:srgbClr val="FF0000"/>
                </a:solidFill>
              </a:rPr>
              <a:t>are defined as </a:t>
            </a:r>
            <a:r>
              <a:rPr lang="en-GB" sz="2800" i="1" dirty="0">
                <a:solidFill>
                  <a:srgbClr val="FF0000"/>
                </a:solidFill>
              </a:rPr>
              <a:t>anaemias that result from an increase in the rate of red cell destruction</a:t>
            </a:r>
            <a:r>
              <a:rPr lang="en-GB" sz="2800" dirty="0">
                <a:solidFill>
                  <a:srgbClr val="FF0000"/>
                </a:solidFill>
              </a:rPr>
              <a:t>. </a:t>
            </a:r>
          </a:p>
          <a:p>
            <a:pPr algn="just">
              <a:spcAft>
                <a:spcPts val="600"/>
              </a:spcAft>
            </a:pPr>
            <a:r>
              <a:rPr lang="en-GB" sz="2800" dirty="0"/>
              <a:t>- Because of </a:t>
            </a:r>
            <a:r>
              <a:rPr lang="en-GB" sz="2800" dirty="0" err="1"/>
              <a:t>erythropoietic</a:t>
            </a:r>
            <a:r>
              <a:rPr lang="en-GB" sz="2800" dirty="0"/>
              <a:t> hyperplasia and anatomical extension of bone marrow, red cell destruction may be increased several‐fold before the patient becomes anaemic </a:t>
            </a:r>
            <a:r>
              <a:rPr lang="en-GB" sz="2800" dirty="0">
                <a:solidFill>
                  <a:srgbClr val="FF0000"/>
                </a:solidFill>
              </a:rPr>
              <a:t>”</a:t>
            </a:r>
            <a:r>
              <a:rPr lang="en-GB" sz="2800" i="1" dirty="0">
                <a:solidFill>
                  <a:srgbClr val="FF0000"/>
                </a:solidFill>
              </a:rPr>
              <a:t>compensated haemolytic disease”</a:t>
            </a:r>
            <a:r>
              <a:rPr lang="en-GB" sz="2800" dirty="0"/>
              <a:t>. </a:t>
            </a:r>
          </a:p>
          <a:p>
            <a:pPr algn="just"/>
            <a:r>
              <a:rPr lang="en-GB" sz="2800" dirty="0"/>
              <a:t>- The normal adult marrow is able to produce red cells at </a:t>
            </a:r>
            <a:r>
              <a:rPr lang="en-GB" sz="2800" b="1" dirty="0"/>
              <a:t>6–8 times </a:t>
            </a:r>
            <a:r>
              <a:rPr lang="en-GB" sz="2800" dirty="0"/>
              <a:t>the normal rate provided this is </a:t>
            </a:r>
            <a:r>
              <a:rPr lang="en-GB" sz="2800" dirty="0">
                <a:solidFill>
                  <a:srgbClr val="FF0000"/>
                </a:solidFill>
              </a:rPr>
              <a:t>‘effective’</a:t>
            </a:r>
            <a:r>
              <a:rPr lang="en-GB" sz="2800" dirty="0"/>
              <a:t>. It leads to a </a:t>
            </a:r>
            <a:r>
              <a:rPr lang="en-GB" sz="2800" b="1" dirty="0"/>
              <a:t>marked </a:t>
            </a:r>
            <a:r>
              <a:rPr lang="en-GB" sz="2800" b="1" dirty="0" err="1"/>
              <a:t>reticulocytosis</a:t>
            </a:r>
            <a:r>
              <a:rPr lang="en-GB" sz="2800" dirty="0"/>
              <a:t>. </a:t>
            </a:r>
            <a:r>
              <a:rPr lang="en-GB" sz="2800" i="1" dirty="0"/>
              <a:t>Therefore, anaemia due to haemolysis may not be seen until the red cell lifespan is less than 30 days.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LO3</a:t>
            </a:r>
          </a:p>
        </p:txBody>
      </p:sp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99596" y="609600"/>
            <a:ext cx="9554003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2400" b="1" u="sng" dirty="0"/>
              <a:t>The red cells may break down in the: 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i="1" dirty="0"/>
              <a:t>Reticuloendothelial system (</a:t>
            </a:r>
            <a:r>
              <a:rPr lang="en-GB" sz="2400" b="1" i="1" dirty="0"/>
              <a:t>extravascular</a:t>
            </a:r>
            <a:r>
              <a:rPr lang="en-GB" sz="2400" i="1" dirty="0"/>
              <a:t>): </a:t>
            </a:r>
            <a:r>
              <a:rPr lang="en-GB" sz="2400" dirty="0"/>
              <a:t>jaundice, gallstones and splenomegaly with raised reticulocytes and unconjugated bilirubin.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i="1" dirty="0"/>
              <a:t>In the circulation (</a:t>
            </a:r>
            <a:r>
              <a:rPr lang="en-GB" sz="2400" b="1" i="1" dirty="0"/>
              <a:t>intravascular</a:t>
            </a:r>
            <a:r>
              <a:rPr lang="en-GB" sz="2400" i="1" dirty="0"/>
              <a:t>): </a:t>
            </a:r>
            <a:r>
              <a:rPr lang="en-GB" sz="2400" dirty="0"/>
              <a:t>(e.g. caused by ABO mismatched blood transfusion), there is </a:t>
            </a:r>
            <a:r>
              <a:rPr lang="en-GB" sz="2400" dirty="0" err="1"/>
              <a:t>haemoglobinaemia</a:t>
            </a:r>
            <a:r>
              <a:rPr lang="en-GB" sz="2400" dirty="0"/>
              <a:t>, </a:t>
            </a:r>
            <a:r>
              <a:rPr lang="en-GB" sz="2400" dirty="0" err="1"/>
              <a:t>methaemalbuminaemia</a:t>
            </a:r>
            <a:r>
              <a:rPr lang="en-GB" sz="2400" dirty="0"/>
              <a:t>, </a:t>
            </a:r>
            <a:r>
              <a:rPr lang="en-GB" sz="2400" dirty="0" err="1"/>
              <a:t>haemoglobinuria</a:t>
            </a:r>
            <a:r>
              <a:rPr lang="en-GB" sz="2400" dirty="0"/>
              <a:t> and </a:t>
            </a:r>
            <a:r>
              <a:rPr lang="en-GB" sz="2400" dirty="0" err="1"/>
              <a:t>haemosiderinuria</a:t>
            </a:r>
            <a:r>
              <a:rPr lang="en-GB" sz="2400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LO3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2800"/>
            <a:ext cx="10058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685800" y="71628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/>
              <a:t>(a) Normal red blood cell (RBC) breakdown. This takes place </a:t>
            </a:r>
            <a:r>
              <a:rPr lang="en-GB" sz="1600" dirty="0" err="1"/>
              <a:t>extravascularly</a:t>
            </a:r>
            <a:r>
              <a:rPr lang="en-GB" sz="1600" dirty="0"/>
              <a:t> in the macrophages of the </a:t>
            </a:r>
            <a:r>
              <a:rPr lang="en-GB" sz="1600" dirty="0" err="1"/>
              <a:t>reticuloendothelial</a:t>
            </a:r>
            <a:r>
              <a:rPr lang="en-GB" sz="1600" dirty="0"/>
              <a:t> system. (b) Intravascular haemolysis occurs in some pathological disorders.</a:t>
            </a:r>
          </a:p>
        </p:txBody>
      </p:sp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octor\Desktop\Haemolytic anaem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524000"/>
            <a:ext cx="10058400" cy="62484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0" y="609600"/>
            <a:ext cx="95250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/>
              <a:t>Inherited red cell defects (intrinsic to the red cell)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/>
              <a:t>Acquired causes (abnormality of the red cell environment) except PNH.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LO3</a:t>
            </a:r>
          </a:p>
        </p:txBody>
      </p:sp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99597" y="609600"/>
            <a:ext cx="9366075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/>
              <a:t>Laboratory findings:</a:t>
            </a:r>
          </a:p>
          <a:p>
            <a:pPr algn="just"/>
            <a:r>
              <a:rPr lang="en-GB" sz="2800" dirty="0"/>
              <a:t>The laboratory findings are conveniently divided into three groups.</a:t>
            </a:r>
          </a:p>
          <a:p>
            <a:pPr algn="just"/>
            <a:r>
              <a:rPr lang="en-GB" sz="2400" i="1" dirty="0"/>
              <a:t>1 Features of increased red cell breakdown:</a:t>
            </a:r>
          </a:p>
          <a:p>
            <a:pPr algn="just"/>
            <a:r>
              <a:rPr lang="en-GB" sz="2400" dirty="0"/>
              <a:t>	(a) serum </a:t>
            </a:r>
            <a:r>
              <a:rPr lang="en-GB" sz="2400" dirty="0" err="1"/>
              <a:t>bilirubin</a:t>
            </a:r>
            <a:r>
              <a:rPr lang="en-GB" sz="2400" dirty="0"/>
              <a:t> raised, </a:t>
            </a:r>
            <a:r>
              <a:rPr lang="en-GB" sz="2400" dirty="0" err="1"/>
              <a:t>unconjugated</a:t>
            </a:r>
            <a:r>
              <a:rPr lang="en-GB" sz="2400" dirty="0"/>
              <a:t> and bound to albumin;</a:t>
            </a:r>
          </a:p>
          <a:p>
            <a:pPr algn="just"/>
            <a:r>
              <a:rPr lang="en-GB" sz="2400" dirty="0"/>
              <a:t>	(b) urine </a:t>
            </a:r>
            <a:r>
              <a:rPr lang="en-GB" sz="2400" dirty="0" err="1"/>
              <a:t>urinobilinogen</a:t>
            </a:r>
            <a:r>
              <a:rPr lang="en-GB" sz="2400" dirty="0"/>
              <a:t> increased;</a:t>
            </a:r>
          </a:p>
          <a:p>
            <a:pPr algn="just"/>
            <a:r>
              <a:rPr lang="en-GB" sz="2400" dirty="0"/>
              <a:t>	(c) serum </a:t>
            </a:r>
            <a:r>
              <a:rPr lang="en-GB" sz="2400" dirty="0" err="1"/>
              <a:t>haptoglobins</a:t>
            </a:r>
            <a:r>
              <a:rPr lang="en-GB" sz="2400" dirty="0"/>
              <a:t> absent because the </a:t>
            </a:r>
            <a:r>
              <a:rPr lang="en-GB" sz="2400" dirty="0" err="1"/>
              <a:t>haptoglobins</a:t>
            </a:r>
            <a:r>
              <a:rPr lang="en-GB" sz="2400" dirty="0"/>
              <a:t> become saturated with haemoglobin and the complex is removed by RE cells.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i="1" dirty="0"/>
              <a:t>2 Features of increased red cell production:</a:t>
            </a:r>
          </a:p>
          <a:p>
            <a:pPr algn="just"/>
            <a:r>
              <a:rPr lang="en-GB" sz="2400" dirty="0"/>
              <a:t>	(a) </a:t>
            </a:r>
            <a:r>
              <a:rPr lang="en-GB" sz="2400" dirty="0" err="1"/>
              <a:t>reticulocytosis</a:t>
            </a:r>
            <a:r>
              <a:rPr lang="en-GB" sz="2400" dirty="0"/>
              <a:t>;</a:t>
            </a:r>
          </a:p>
          <a:p>
            <a:pPr algn="just"/>
            <a:r>
              <a:rPr lang="en-GB" sz="2400" dirty="0"/>
              <a:t>	(b) bone marrow erythroid hyperplasia; the normal marrow </a:t>
            </a:r>
            <a:r>
              <a:rPr lang="en-GB" sz="2400" dirty="0" err="1"/>
              <a:t>myeloid:erythoid</a:t>
            </a:r>
            <a:r>
              <a:rPr lang="en-GB" sz="2400" dirty="0"/>
              <a:t> ratio of 2 : 1 to 12 : 1 is reduced to 1 : 1 or reversed.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i="1" dirty="0"/>
              <a:t>3 Damaged red cells:</a:t>
            </a:r>
          </a:p>
          <a:p>
            <a:pPr algn="just"/>
            <a:r>
              <a:rPr lang="en-GB" sz="2400" dirty="0"/>
              <a:t>	(a) morphology (e.g. </a:t>
            </a:r>
            <a:r>
              <a:rPr lang="en-GB" sz="2400" dirty="0" err="1"/>
              <a:t>microspherocytes</a:t>
            </a:r>
            <a:r>
              <a:rPr lang="en-GB" sz="2400" dirty="0"/>
              <a:t>, </a:t>
            </a:r>
            <a:r>
              <a:rPr lang="en-GB" sz="2400" dirty="0" err="1"/>
              <a:t>elliptocytes</a:t>
            </a:r>
            <a:r>
              <a:rPr lang="en-GB" sz="2400" dirty="0"/>
              <a:t>, fragments);</a:t>
            </a:r>
          </a:p>
          <a:p>
            <a:pPr algn="just"/>
            <a:r>
              <a:rPr lang="en-GB" sz="2400" dirty="0"/>
              <a:t>	(b) osmotic fragility;</a:t>
            </a:r>
          </a:p>
          <a:p>
            <a:pPr algn="just"/>
            <a:r>
              <a:rPr lang="en-GB" sz="2400" dirty="0"/>
              <a:t>	(c) specific enzyme, protein or DNA tests.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LO3</a:t>
            </a:r>
          </a:p>
        </p:txBody>
      </p:sp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609600"/>
            <a:ext cx="9753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/>
              <a:t>Introduction to </a:t>
            </a:r>
            <a:r>
              <a:rPr lang="en-GB" sz="2800" b="1" dirty="0" err="1"/>
              <a:t>hypochromic</a:t>
            </a:r>
            <a:r>
              <a:rPr lang="en-GB" sz="2800" b="1" dirty="0"/>
              <a:t> </a:t>
            </a:r>
            <a:r>
              <a:rPr lang="en-GB" sz="2800" b="1" dirty="0" err="1"/>
              <a:t>microcytic</a:t>
            </a:r>
            <a:r>
              <a:rPr lang="en-GB" sz="2800" b="1" dirty="0"/>
              <a:t> anaemia</a:t>
            </a:r>
          </a:p>
          <a:p>
            <a:pPr algn="just"/>
            <a:r>
              <a:rPr lang="en-GB" sz="2400" dirty="0"/>
              <a:t>Iron deficiency is </a:t>
            </a:r>
            <a:r>
              <a:rPr lang="en-US" sz="2400" dirty="0"/>
              <a:t>the major cause of a </a:t>
            </a:r>
            <a:r>
              <a:rPr lang="en-US" sz="2400" dirty="0" err="1"/>
              <a:t>microcytic</a:t>
            </a:r>
            <a:r>
              <a:rPr lang="en-US" sz="2400" dirty="0"/>
              <a:t>, </a:t>
            </a:r>
            <a:r>
              <a:rPr lang="en-US" sz="2400" dirty="0" err="1"/>
              <a:t>hypochromic</a:t>
            </a:r>
            <a:r>
              <a:rPr lang="en-US" sz="2400" dirty="0"/>
              <a:t> </a:t>
            </a:r>
            <a:r>
              <a:rPr lang="en-US" sz="2400" dirty="0" err="1"/>
              <a:t>anaemia</a:t>
            </a:r>
            <a:r>
              <a:rPr lang="en-US" sz="2400" dirty="0"/>
              <a:t>, in which the two red cell indices, mean corpuscular volume (MCV) and mean corpuscular </a:t>
            </a:r>
            <a:r>
              <a:rPr lang="en-US" sz="2400" dirty="0" err="1"/>
              <a:t>haemoglobin</a:t>
            </a:r>
            <a:r>
              <a:rPr lang="en-US" sz="2400" dirty="0"/>
              <a:t> (MCH), are reduced and the blood film shows small (</a:t>
            </a:r>
            <a:r>
              <a:rPr lang="en-US" sz="2400" dirty="0" err="1"/>
              <a:t>microcytic</a:t>
            </a:r>
            <a:r>
              <a:rPr lang="en-US" sz="2400" dirty="0"/>
              <a:t>) and </a:t>
            </a:r>
            <a:r>
              <a:rPr lang="en-GB" sz="2400" dirty="0"/>
              <a:t>pale (</a:t>
            </a:r>
            <a:r>
              <a:rPr lang="en-GB" sz="2400" dirty="0" err="1"/>
              <a:t>hypochromic</a:t>
            </a:r>
            <a:r>
              <a:rPr lang="en-GB" sz="2400" dirty="0"/>
              <a:t>) red cells.</a:t>
            </a:r>
            <a:r>
              <a:rPr lang="en-GB" sz="2800" b="1" dirty="0"/>
              <a:t> </a:t>
            </a:r>
          </a:p>
        </p:txBody>
      </p:sp>
      <p:pic>
        <p:nvPicPr>
          <p:cNvPr id="15" name="Picture 2" descr="C:\Users\Doctor\Desktop\Ir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90800"/>
            <a:ext cx="10058400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"/>
            <a:ext cx="100584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LO4</a:t>
            </a:r>
          </a:p>
        </p:txBody>
      </p:sp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Doctor\Desktop\Iron daily requireme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"/>
            <a:ext cx="10058400" cy="651421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LO4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2AA88A5-1AC8-4193-A005-134C075B2D08}"/>
              </a:ext>
            </a:extLst>
          </p:cNvPr>
          <p:cNvSpPr/>
          <p:nvPr/>
        </p:nvSpPr>
        <p:spPr>
          <a:xfrm>
            <a:off x="0" y="4252114"/>
            <a:ext cx="1572816" cy="7142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8A0FAD9-6C0C-4606-9EEE-3684D81DD127}"/>
              </a:ext>
            </a:extLst>
          </p:cNvPr>
          <p:cNvSpPr/>
          <p:nvPr/>
        </p:nvSpPr>
        <p:spPr>
          <a:xfrm>
            <a:off x="0" y="5764282"/>
            <a:ext cx="1932856" cy="7142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65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04800" y="931545"/>
            <a:ext cx="9525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C00000"/>
                </a:solidFill>
              </a:rPr>
              <a:t>Learning Outcomes:</a:t>
            </a:r>
          </a:p>
          <a:p>
            <a:pPr algn="just"/>
            <a:r>
              <a:rPr lang="en-GB" sz="2800" dirty="0"/>
              <a:t>After this session you should be able to:</a:t>
            </a:r>
          </a:p>
          <a:p>
            <a:pPr algn="just"/>
            <a:endParaRPr lang="en-GB" sz="2400" dirty="0"/>
          </a:p>
          <a:p>
            <a:pPr indent="27432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/>
              <a:t>Explain how the structure of red blood cells enables them to accomplish their various functions. </a:t>
            </a:r>
            <a:r>
              <a:rPr lang="en-GB" sz="2800" i="1" dirty="0">
                <a:solidFill>
                  <a:srgbClr val="FF0000"/>
                </a:solidFill>
              </a:rPr>
              <a:t>LO1</a:t>
            </a:r>
          </a:p>
          <a:p>
            <a:pPr indent="457200" algn="just">
              <a:spcAft>
                <a:spcPts val="600"/>
              </a:spcAft>
              <a:buFont typeface="Arial" pitchFamily="34" charset="0"/>
              <a:buChar char="•"/>
            </a:pPr>
            <a:endParaRPr lang="en-GB" sz="2800" dirty="0"/>
          </a:p>
          <a:p>
            <a:pPr indent="27432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/>
              <a:t>Define and classify anaemia.</a:t>
            </a:r>
            <a:r>
              <a:rPr lang="en-GB" sz="2800" i="1" dirty="0">
                <a:solidFill>
                  <a:srgbClr val="FF0000"/>
                </a:solidFill>
              </a:rPr>
              <a:t> LO2</a:t>
            </a:r>
            <a:endParaRPr lang="en-GB" sz="2800" dirty="0"/>
          </a:p>
          <a:p>
            <a:pPr indent="457200" algn="just">
              <a:spcAft>
                <a:spcPts val="600"/>
              </a:spcAft>
              <a:buFont typeface="Arial" pitchFamily="34" charset="0"/>
              <a:buChar char="•"/>
            </a:pPr>
            <a:endParaRPr lang="en-GB" sz="2800" dirty="0"/>
          </a:p>
          <a:p>
            <a:pPr indent="27432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/>
              <a:t>Explain the physiological adaptations to anaemia, and the resulting clinical features.</a:t>
            </a:r>
            <a:r>
              <a:rPr lang="en-GB" sz="2800" i="1" dirty="0">
                <a:solidFill>
                  <a:srgbClr val="FF0000"/>
                </a:solidFill>
              </a:rPr>
              <a:t> LO3</a:t>
            </a:r>
            <a:endParaRPr lang="en-GB" sz="2800" dirty="0"/>
          </a:p>
          <a:p>
            <a:pPr indent="457200" algn="just">
              <a:spcAft>
                <a:spcPts val="600"/>
              </a:spcAft>
              <a:buFont typeface="Arial" pitchFamily="34" charset="0"/>
              <a:buChar char="•"/>
            </a:pPr>
            <a:endParaRPr lang="en-GB" sz="2800" dirty="0"/>
          </a:p>
          <a:p>
            <a:pPr indent="27432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/>
              <a:t>Describe the mechanisms of anaemia in the context of other diseases including the common ‘Anaemia of chronic disease’</a:t>
            </a:r>
            <a:r>
              <a:rPr lang="en-GB" sz="2800" i="1" dirty="0">
                <a:solidFill>
                  <a:srgbClr val="FF0000"/>
                </a:solidFill>
              </a:rPr>
              <a:t> LO4</a:t>
            </a:r>
            <a:endParaRPr lang="en-GB" sz="2800" dirty="0"/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Doctor\Desktop\causes of iron deficienc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609600"/>
            <a:ext cx="8001000" cy="71628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LO4</a:t>
            </a:r>
          </a:p>
        </p:txBody>
      </p:sp>
      <p:sp>
        <p:nvSpPr>
          <p:cNvPr id="2" name="Arrow: Notched Right 1">
            <a:extLst>
              <a:ext uri="{FF2B5EF4-FFF2-40B4-BE49-F238E27FC236}">
                <a16:creationId xmlns:a16="http://schemas.microsoft.com/office/drawing/2014/main" id="{2EBC79CC-7258-4ABF-9D89-2DF219D4BF7A}"/>
              </a:ext>
            </a:extLst>
          </p:cNvPr>
          <p:cNvSpPr/>
          <p:nvPr/>
        </p:nvSpPr>
        <p:spPr>
          <a:xfrm>
            <a:off x="609600" y="1149896"/>
            <a:ext cx="243136" cy="117727"/>
          </a:xfrm>
          <a:prstGeom prst="notched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13" name="Arrow: Notched Right 12">
            <a:extLst>
              <a:ext uri="{FF2B5EF4-FFF2-40B4-BE49-F238E27FC236}">
                <a16:creationId xmlns:a16="http://schemas.microsoft.com/office/drawing/2014/main" id="{94B16B86-C71F-4696-BBA0-67C7847ADAA9}"/>
              </a:ext>
            </a:extLst>
          </p:cNvPr>
          <p:cNvSpPr/>
          <p:nvPr/>
        </p:nvSpPr>
        <p:spPr>
          <a:xfrm>
            <a:off x="564704" y="3916150"/>
            <a:ext cx="243136" cy="117727"/>
          </a:xfrm>
          <a:prstGeom prst="notched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15" name="Arrow: Notched Right 14">
            <a:extLst>
              <a:ext uri="{FF2B5EF4-FFF2-40B4-BE49-F238E27FC236}">
                <a16:creationId xmlns:a16="http://schemas.microsoft.com/office/drawing/2014/main" id="{CDED9394-E03A-4246-B71E-BFADFEB77737}"/>
              </a:ext>
            </a:extLst>
          </p:cNvPr>
          <p:cNvSpPr/>
          <p:nvPr/>
        </p:nvSpPr>
        <p:spPr>
          <a:xfrm>
            <a:off x="611095" y="5830416"/>
            <a:ext cx="243136" cy="117727"/>
          </a:xfrm>
          <a:prstGeom prst="notched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16" name="Arrow: Notched Right 15">
            <a:extLst>
              <a:ext uri="{FF2B5EF4-FFF2-40B4-BE49-F238E27FC236}">
                <a16:creationId xmlns:a16="http://schemas.microsoft.com/office/drawing/2014/main" id="{7C9292EF-3C2D-4BA7-9052-D519E63D81B8}"/>
              </a:ext>
            </a:extLst>
          </p:cNvPr>
          <p:cNvSpPr/>
          <p:nvPr/>
        </p:nvSpPr>
        <p:spPr>
          <a:xfrm>
            <a:off x="609600" y="6892647"/>
            <a:ext cx="243136" cy="117727"/>
          </a:xfrm>
          <a:prstGeom prst="notched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Doctor\Desktop\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" y="609601"/>
            <a:ext cx="8610600" cy="716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7882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609600"/>
            <a:ext cx="4953000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Clinical presentation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/>
              <a:t>General symptoms and signs of anaemia.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/>
              <a:t>Painless </a:t>
            </a:r>
            <a:r>
              <a:rPr lang="en-GB" sz="2800" dirty="0" err="1"/>
              <a:t>glossitis</a:t>
            </a:r>
            <a:r>
              <a:rPr lang="en-GB" sz="2800" dirty="0"/>
              <a:t>,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/>
              <a:t>Brittle, ridged or spoon nails (</a:t>
            </a:r>
            <a:r>
              <a:rPr lang="en-GB" sz="2800" dirty="0" err="1"/>
              <a:t>koilonychia</a:t>
            </a:r>
            <a:r>
              <a:rPr lang="en-GB" sz="2800" dirty="0"/>
              <a:t>)(a)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/>
              <a:t>Angular </a:t>
            </a:r>
            <a:r>
              <a:rPr lang="en-GB" sz="2800" dirty="0" err="1"/>
              <a:t>stomatitis</a:t>
            </a:r>
            <a:r>
              <a:rPr lang="en-GB" sz="2800" dirty="0"/>
              <a:t>(b),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/>
              <a:t>Unusual dietary cravings (pica).. 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/>
              <a:t>In children, iron deficiency is particularly significant as it can cause irritability, poor cognitive function and a decline in psychomotor development.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609600"/>
            <a:ext cx="51054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LO4</a:t>
            </a:r>
          </a:p>
        </p:txBody>
      </p:sp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Doctor\Desktop\ID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2057400"/>
            <a:ext cx="6248399" cy="5715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609600"/>
            <a:ext cx="9448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Haematological findings</a:t>
            </a:r>
          </a:p>
          <a:p>
            <a:pPr algn="just">
              <a:buFont typeface="Arial" pitchFamily="34" charset="0"/>
              <a:buChar char="•"/>
            </a:pPr>
            <a:r>
              <a:rPr lang="en-GB" sz="2800" dirty="0"/>
              <a:t>Even before anaemia occurs, the red cell indices fall and they</a:t>
            </a:r>
          </a:p>
          <a:p>
            <a:pPr>
              <a:spcAft>
                <a:spcPts val="600"/>
              </a:spcAft>
            </a:pPr>
            <a:r>
              <a:rPr lang="en-GB" sz="2800" dirty="0"/>
              <a:t>fall progressively as the anaemia becomes more severe.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981200"/>
            <a:ext cx="3810000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/>
              <a:t>The blood film shows </a:t>
            </a:r>
            <a:r>
              <a:rPr lang="en-GB" sz="2800" dirty="0" err="1"/>
              <a:t>hypochromic</a:t>
            </a:r>
            <a:r>
              <a:rPr lang="en-GB" sz="2800" dirty="0"/>
              <a:t>, </a:t>
            </a:r>
            <a:r>
              <a:rPr lang="en-GB" sz="2800" dirty="0" err="1"/>
              <a:t>microcytic</a:t>
            </a:r>
            <a:r>
              <a:rPr lang="en-GB" sz="2800" dirty="0"/>
              <a:t> cells with occasional target cells and pencil shaped  </a:t>
            </a:r>
            <a:r>
              <a:rPr lang="en-GB" sz="2800" dirty="0" err="1"/>
              <a:t>poikilocytes</a:t>
            </a:r>
            <a:r>
              <a:rPr lang="en-GB" sz="2800" dirty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n-GB" sz="2800" dirty="0"/>
              <a:t>The </a:t>
            </a:r>
            <a:r>
              <a:rPr lang="en-GB" sz="2800" dirty="0" err="1"/>
              <a:t>reticulocyte</a:t>
            </a:r>
            <a:r>
              <a:rPr lang="en-GB" sz="2800" dirty="0"/>
              <a:t> count is low in relation to the degree of anaemia</a:t>
            </a:r>
          </a:p>
        </p:txBody>
      </p:sp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9597" y="717322"/>
            <a:ext cx="970640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/>
              <a:t>Anaemia of chronic disease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One of the most common anaemias 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Normochromic, normocytic or mildly hypochromic (MCV rarely &lt;75 </a:t>
            </a:r>
            <a:r>
              <a:rPr lang="en-US" sz="2800" dirty="0" err="1"/>
              <a:t>fL</a:t>
            </a:r>
            <a:r>
              <a:rPr lang="en-US" sz="2800" dirty="0"/>
              <a:t>) indices and red cell morphology.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/>
              <a:t>Mild and non‐progressive anaemia (</a:t>
            </a:r>
            <a:r>
              <a:rPr lang="en-GB" sz="2800" dirty="0" err="1"/>
              <a:t>Hb</a:t>
            </a:r>
            <a:r>
              <a:rPr lang="en-GB" sz="2800" dirty="0"/>
              <a:t> rarely &lt;90 g/L)</a:t>
            </a:r>
          </a:p>
          <a:p>
            <a:pPr algn="just"/>
            <a:endParaRPr lang="en-GB" sz="2800" i="1" dirty="0"/>
          </a:p>
          <a:p>
            <a:pPr algn="just"/>
            <a:r>
              <a:rPr lang="en-US" sz="2800" i="1" dirty="0"/>
              <a:t>The pathogenesis of this </a:t>
            </a:r>
            <a:r>
              <a:rPr lang="en-GB" sz="2800" i="1" noProof="1"/>
              <a:t>anaemia</a:t>
            </a:r>
            <a:r>
              <a:rPr lang="en-US" sz="2800" i="1" dirty="0"/>
              <a:t> appears to be related to: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decreased release of iron from macrophages to plasma because of raised serum </a:t>
            </a:r>
            <a:r>
              <a:rPr lang="en-GB" sz="2800" dirty="0" err="1"/>
              <a:t>hepcidin</a:t>
            </a:r>
            <a:r>
              <a:rPr lang="en-US" sz="2800" dirty="0"/>
              <a:t> levels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reduced red cell lifespan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an inadequate erythropoietin response to </a:t>
            </a:r>
            <a:r>
              <a:rPr lang="en-GB" sz="2800" noProof="1"/>
              <a:t>anaemia</a:t>
            </a:r>
            <a:r>
              <a:rPr lang="en-US" sz="2800" dirty="0"/>
              <a:t> caused by the effects of cytokines such as IL‐1 and </a:t>
            </a:r>
            <a:r>
              <a:rPr lang="en-GB" sz="2800" dirty="0"/>
              <a:t>tumour</a:t>
            </a:r>
            <a:r>
              <a:rPr lang="en-US" sz="2800" dirty="0"/>
              <a:t> necrosis factor (TNF) on erythropoiesis.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8485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octor\Desktop\AC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329" y="609601"/>
            <a:ext cx="8500871" cy="655319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LO4</a:t>
            </a:r>
          </a:p>
        </p:txBody>
      </p:sp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octor\Desktop\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"/>
            <a:ext cx="10058400" cy="7162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LO2</a:t>
            </a:r>
          </a:p>
        </p:txBody>
      </p:sp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Doctor\Desktop\IDA AC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"/>
            <a:ext cx="10058401" cy="71628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LO4</a:t>
            </a:r>
          </a:p>
        </p:txBody>
      </p:sp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LO4</a:t>
            </a:r>
          </a:p>
        </p:txBody>
      </p:sp>
      <p:pic>
        <p:nvPicPr>
          <p:cNvPr id="5122" name="Picture 2" descr="C:\Users\Doctor\Desktop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6750"/>
            <a:ext cx="10077450" cy="7105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Doctor\Desktop\Iron absorp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609600"/>
            <a:ext cx="8686800" cy="716279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LO4</a:t>
            </a:r>
          </a:p>
        </p:txBody>
      </p:sp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52400" y="685800"/>
            <a:ext cx="9906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/>
              <a:t>The red cell:</a:t>
            </a:r>
          </a:p>
          <a:p>
            <a:pPr algn="just"/>
            <a:r>
              <a:rPr lang="en-GB" sz="2800" dirty="0"/>
              <a:t>In order to carry haemoglobin into close contact with the tissues and for successful gaseous exchange, the red cell, 8 </a:t>
            </a:r>
            <a:r>
              <a:rPr lang="en-GB" sz="2800" dirty="0" err="1"/>
              <a:t>μm</a:t>
            </a:r>
            <a:r>
              <a:rPr lang="en-GB" sz="2800" dirty="0"/>
              <a:t> in diameter, must be able to pass repeatedly through the microcirculation whose minimum diameter is 3.5 </a:t>
            </a:r>
            <a:r>
              <a:rPr lang="en-GB" sz="2800" dirty="0" err="1"/>
              <a:t>μm</a:t>
            </a:r>
            <a:r>
              <a:rPr lang="en-GB" sz="2800" dirty="0"/>
              <a:t>.</a:t>
            </a:r>
          </a:p>
          <a:p>
            <a:pPr algn="just"/>
            <a:r>
              <a:rPr lang="en-GB" sz="2800" dirty="0"/>
              <a:t>To fulfil these functions, the cell is a </a:t>
            </a:r>
            <a:r>
              <a:rPr lang="en-GB" sz="2800" b="1" dirty="0"/>
              <a:t>flexible biconcave </a:t>
            </a:r>
            <a:r>
              <a:rPr lang="en-GB" sz="2800" dirty="0"/>
              <a:t>disc with an ability to generate energy as adenosine </a:t>
            </a:r>
            <a:r>
              <a:rPr lang="en-GB" sz="2800" dirty="0" err="1"/>
              <a:t>triphosphate</a:t>
            </a:r>
            <a:r>
              <a:rPr lang="en-GB" sz="2800" dirty="0"/>
              <a:t> (ATP) by the anaerobic </a:t>
            </a:r>
            <a:r>
              <a:rPr lang="en-GB" sz="2800" dirty="0" err="1"/>
              <a:t>glycolytic</a:t>
            </a:r>
            <a:r>
              <a:rPr lang="en-GB" sz="2800" dirty="0"/>
              <a:t> pathway</a:t>
            </a: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Doctor\Desktop\RB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67200"/>
            <a:ext cx="10058400" cy="350519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LO1</a:t>
            </a:r>
          </a:p>
        </p:txBody>
      </p:sp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2400" y="609600"/>
            <a:ext cx="9753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/>
              <a:t>Introduction to </a:t>
            </a:r>
            <a:r>
              <a:rPr lang="en-GB" sz="2800" b="1" dirty="0" err="1"/>
              <a:t>macrocytic</a:t>
            </a:r>
            <a:r>
              <a:rPr lang="en-GB" sz="2800" b="1" dirty="0"/>
              <a:t> anaemia</a:t>
            </a:r>
          </a:p>
          <a:p>
            <a:pPr algn="just"/>
            <a:r>
              <a:rPr lang="en-US" sz="2800" dirty="0"/>
              <a:t>In macrocytic </a:t>
            </a:r>
            <a:r>
              <a:rPr lang="en-GB" sz="2800" dirty="0"/>
              <a:t>anaemia</a:t>
            </a:r>
            <a:r>
              <a:rPr lang="en-US" sz="2800" dirty="0"/>
              <a:t> the red cells are abnormally large (mean corpuscular volume, MCV &gt;95 </a:t>
            </a:r>
            <a:r>
              <a:rPr lang="en-US" sz="2800" dirty="0" err="1"/>
              <a:t>fL</a:t>
            </a:r>
            <a:r>
              <a:rPr lang="en-US" sz="2800" dirty="0"/>
              <a:t>). </a:t>
            </a:r>
          </a:p>
          <a:p>
            <a:pPr algn="just"/>
            <a:r>
              <a:rPr lang="en-US" sz="2800" dirty="0"/>
              <a:t>There are several causes but they can be broadly subdivided into </a:t>
            </a:r>
            <a:r>
              <a:rPr lang="en-US" sz="2800" dirty="0" err="1"/>
              <a:t>megaloblastic</a:t>
            </a:r>
            <a:r>
              <a:rPr lang="en-US" sz="2800" dirty="0"/>
              <a:t> and non‐</a:t>
            </a:r>
            <a:r>
              <a:rPr lang="en-US" sz="2800" dirty="0" err="1"/>
              <a:t>megaloblastic</a:t>
            </a:r>
            <a:r>
              <a:rPr lang="en-US" sz="2800" dirty="0"/>
              <a:t>, based on the appearance of developing erythroblasts in the bone marrow.</a:t>
            </a:r>
            <a:endParaRPr lang="en-GB" sz="2800" dirty="0"/>
          </a:p>
        </p:txBody>
      </p:sp>
      <p:pic>
        <p:nvPicPr>
          <p:cNvPr id="3074" name="Picture 2" descr="C:\Users\Doctor\Desktop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62037"/>
            <a:ext cx="10058400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octor\Desktop\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"/>
            <a:ext cx="10058400" cy="716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Doctor\Desktop\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"/>
            <a:ext cx="10058400" cy="716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995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339542"/>
            <a:ext cx="10058400" cy="548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52400" y="609600"/>
            <a:ext cx="967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The biochemical basis of </a:t>
            </a:r>
            <a:r>
              <a:rPr lang="en-GB" dirty="0" err="1"/>
              <a:t>megaloblastic</a:t>
            </a:r>
            <a:r>
              <a:rPr lang="en-GB" dirty="0"/>
              <a:t> anaemia caused by vitamin B</a:t>
            </a:r>
            <a:r>
              <a:rPr lang="en-GB" baseline="-25000" dirty="0"/>
              <a:t>12</a:t>
            </a:r>
            <a:r>
              <a:rPr lang="en-GB" dirty="0"/>
              <a:t> or </a:t>
            </a:r>
            <a:r>
              <a:rPr lang="en-GB" dirty="0" err="1"/>
              <a:t>folate</a:t>
            </a:r>
            <a:r>
              <a:rPr lang="en-GB" dirty="0"/>
              <a:t> deficiency. </a:t>
            </a:r>
            <a:r>
              <a:rPr lang="en-GB" dirty="0" err="1"/>
              <a:t>Folate</a:t>
            </a:r>
            <a:r>
              <a:rPr lang="en-GB" dirty="0"/>
              <a:t> is required in one of its coenzyme  form, 5,10-methylene </a:t>
            </a:r>
            <a:r>
              <a:rPr lang="en-GB" dirty="0" err="1"/>
              <a:t>tetrahydrofolate</a:t>
            </a:r>
            <a:r>
              <a:rPr lang="en-GB" dirty="0"/>
              <a:t> (THF) </a:t>
            </a:r>
            <a:r>
              <a:rPr lang="en-GB" dirty="0" err="1"/>
              <a:t>polyglutamate</a:t>
            </a:r>
            <a:r>
              <a:rPr lang="en-GB" dirty="0"/>
              <a:t>, in the synthesis of </a:t>
            </a:r>
            <a:r>
              <a:rPr lang="en-GB" dirty="0" err="1"/>
              <a:t>thymidine</a:t>
            </a:r>
            <a:r>
              <a:rPr lang="en-GB" dirty="0"/>
              <a:t> </a:t>
            </a:r>
            <a:r>
              <a:rPr lang="en-GB" dirty="0" err="1"/>
              <a:t>monophosphate</a:t>
            </a:r>
            <a:r>
              <a:rPr lang="en-GB" dirty="0"/>
              <a:t> from its precursor </a:t>
            </a:r>
            <a:r>
              <a:rPr lang="en-GB" dirty="0" err="1"/>
              <a:t>deoxyuridine</a:t>
            </a:r>
            <a:r>
              <a:rPr lang="en-GB" dirty="0"/>
              <a:t> </a:t>
            </a:r>
            <a:r>
              <a:rPr lang="en-GB" dirty="0" err="1"/>
              <a:t>monophosphate</a:t>
            </a:r>
            <a:r>
              <a:rPr lang="en-GB" dirty="0"/>
              <a:t>. Vitamin B</a:t>
            </a:r>
            <a:r>
              <a:rPr lang="en-GB" baseline="-25000" dirty="0"/>
              <a:t>12</a:t>
            </a:r>
            <a:r>
              <a:rPr lang="en-GB" dirty="0"/>
              <a:t> is needed to convert methyl THF, which enters the cells from plasma, to THF, from which </a:t>
            </a:r>
            <a:r>
              <a:rPr lang="en-GB" dirty="0" err="1"/>
              <a:t>polyglutamate</a:t>
            </a:r>
            <a:r>
              <a:rPr lang="en-GB" dirty="0"/>
              <a:t> forms of </a:t>
            </a:r>
            <a:r>
              <a:rPr lang="en-GB" dirty="0" err="1"/>
              <a:t>folate</a:t>
            </a:r>
            <a:r>
              <a:rPr lang="en-GB" dirty="0"/>
              <a:t> are synthesized. Dietary </a:t>
            </a:r>
            <a:r>
              <a:rPr lang="en-GB" dirty="0" err="1"/>
              <a:t>folates</a:t>
            </a:r>
            <a:r>
              <a:rPr lang="en-GB" dirty="0"/>
              <a:t> are all converted to methyl THF (a </a:t>
            </a:r>
            <a:r>
              <a:rPr lang="en-GB" dirty="0" err="1"/>
              <a:t>monoglutamate</a:t>
            </a:r>
            <a:r>
              <a:rPr lang="en-GB" dirty="0"/>
              <a:t>) by the small intestine. </a:t>
            </a:r>
          </a:p>
        </p:txBody>
      </p:sp>
    </p:spTree>
    <p:extLst>
      <p:ext uri="{BB962C8B-B14F-4D97-AF65-F5344CB8AC3E}">
        <p14:creationId xmlns:p14="http://schemas.microsoft.com/office/powerpoint/2010/main" val="101442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Doctor\Desktop\b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609599"/>
            <a:ext cx="8686800" cy="7191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96534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Doctor\Desktop\fola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609600"/>
            <a:ext cx="8686799" cy="716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29913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609600"/>
            <a:ext cx="5638800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Clinical features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/>
              <a:t>The onset is usually insidious with gradually progressive symptoms and signs of anaemia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/>
              <a:t>Mildly jaundiced (lemon yellow) increased ineffective </a:t>
            </a:r>
            <a:r>
              <a:rPr lang="en-GB" sz="2800" dirty="0" err="1"/>
              <a:t>erythropoiesis</a:t>
            </a:r>
            <a:endParaRPr lang="en-GB" sz="2800" dirty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 err="1"/>
              <a:t>Glossitis</a:t>
            </a:r>
            <a:r>
              <a:rPr lang="en-GB" sz="2800" dirty="0"/>
              <a:t> (a beefy‐red sore tongue)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/>
              <a:t>Angular </a:t>
            </a:r>
            <a:r>
              <a:rPr lang="en-GB" sz="2800" dirty="0" err="1"/>
              <a:t>cheilosis</a:t>
            </a:r>
            <a:r>
              <a:rPr lang="en-GB" sz="2800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/>
              <a:t>Mild symptoms of </a:t>
            </a:r>
            <a:r>
              <a:rPr lang="en-GB" sz="2800" dirty="0" err="1"/>
              <a:t>malabsorption</a:t>
            </a:r>
            <a:r>
              <a:rPr lang="en-GB" sz="2800" dirty="0"/>
              <a:t> with loss of weight may be present because of the epithelial</a:t>
            </a:r>
          </a:p>
          <a:p>
            <a:pPr>
              <a:spcAft>
                <a:spcPts val="600"/>
              </a:spcAft>
            </a:pPr>
            <a:r>
              <a:rPr lang="en-GB" sz="2800" dirty="0"/>
              <a:t>abnormality. 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err="1"/>
              <a:t>Purpura</a:t>
            </a:r>
            <a:r>
              <a:rPr lang="en-GB" sz="2800" dirty="0"/>
              <a:t> as a result of thrombocytopenia</a:t>
            </a:r>
          </a:p>
        </p:txBody>
      </p:sp>
      <p:pic>
        <p:nvPicPr>
          <p:cNvPr id="14" name="Picture 3" descr="C:\Users\Doctor\Desktop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609600"/>
            <a:ext cx="4419600" cy="4648200"/>
          </a:xfrm>
          <a:prstGeom prst="rect">
            <a:avLst/>
          </a:prstGeom>
          <a:noFill/>
        </p:spPr>
      </p:pic>
      <p:pic>
        <p:nvPicPr>
          <p:cNvPr id="15" name="Picture 2" descr="C:\Users\Doctor\Desktop\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5257800"/>
            <a:ext cx="3048000" cy="2514600"/>
          </a:xfrm>
          <a:prstGeom prst="rect">
            <a:avLst/>
          </a:prstGeom>
          <a:noFill/>
        </p:spPr>
      </p:pic>
      <p:pic>
        <p:nvPicPr>
          <p:cNvPr id="16" name="Picture 2" descr="C:\Users\Doctor\Desktop\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5257800"/>
            <a:ext cx="31242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61144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2400" y="609600"/>
            <a:ext cx="9677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/>
              <a:t>Vitamin B12 neuropathy (</a:t>
            </a:r>
            <a:r>
              <a:rPr lang="en-GB" sz="2800" b="1" dirty="0" err="1"/>
              <a:t>subacute</a:t>
            </a:r>
            <a:r>
              <a:rPr lang="en-GB" sz="2800" b="1" dirty="0"/>
              <a:t> combined degeneration of the cord)</a:t>
            </a:r>
            <a:r>
              <a:rPr lang="en-US" sz="2800" dirty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/>
              <a:t>A progressive neuropathy affecting the peripheral sensory nerves and posterior and lateral columns. The neuropathy is symmetrical and affects the lower limbs more than the upper limbs. 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/>
              <a:t>Accumulation of </a:t>
            </a:r>
            <a:r>
              <a:rPr lang="en-US" sz="2800" i="1" dirty="0"/>
              <a:t>S‐</a:t>
            </a:r>
            <a:r>
              <a:rPr lang="en-US" sz="2800" i="1" dirty="0" err="1"/>
              <a:t>adenosyl</a:t>
            </a:r>
            <a:r>
              <a:rPr lang="en-US" sz="2800" i="1" dirty="0"/>
              <a:t> </a:t>
            </a:r>
            <a:r>
              <a:rPr lang="en-US" sz="2800" i="1" dirty="0" err="1"/>
              <a:t>homocysteine</a:t>
            </a:r>
            <a:r>
              <a:rPr lang="en-US" sz="2800" i="1" dirty="0"/>
              <a:t> and reduced levels </a:t>
            </a:r>
            <a:r>
              <a:rPr lang="en-US" sz="2800" dirty="0"/>
              <a:t>of </a:t>
            </a:r>
            <a:r>
              <a:rPr lang="en-US" sz="2800" i="1" dirty="0"/>
              <a:t>S‐</a:t>
            </a:r>
            <a:r>
              <a:rPr lang="en-US" sz="2800" i="1" dirty="0" err="1"/>
              <a:t>adenosyl</a:t>
            </a:r>
            <a:r>
              <a:rPr lang="en-US" sz="2800" i="1" dirty="0"/>
              <a:t> </a:t>
            </a:r>
            <a:r>
              <a:rPr lang="en-US" sz="2800" i="1" dirty="0" err="1"/>
              <a:t>methionine</a:t>
            </a:r>
            <a:r>
              <a:rPr lang="en-US" sz="2800" i="1" dirty="0"/>
              <a:t> in nervous tissue resulting in defective </a:t>
            </a:r>
            <a:r>
              <a:rPr lang="en-US" sz="2800" dirty="0" err="1"/>
              <a:t>methylation</a:t>
            </a:r>
            <a:r>
              <a:rPr lang="en-US" sz="2800" dirty="0"/>
              <a:t> of myelin and other substrates.</a:t>
            </a:r>
            <a:endParaRPr lang="en-GB" sz="2800" dirty="0"/>
          </a:p>
        </p:txBody>
      </p:sp>
      <p:pic>
        <p:nvPicPr>
          <p:cNvPr id="1026" name="Picture 2" descr="C:\Users\Doctor\Desktop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495800"/>
            <a:ext cx="7696200" cy="3143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97440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609600"/>
            <a:ext cx="51054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/>
              <a:t>Neural tube defect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err="1"/>
              <a:t>Folate</a:t>
            </a:r>
            <a:r>
              <a:rPr lang="en-US" sz="2800" dirty="0"/>
              <a:t> or B</a:t>
            </a:r>
            <a:r>
              <a:rPr lang="en-US" sz="2800" baseline="-25000" dirty="0"/>
              <a:t>12</a:t>
            </a:r>
            <a:r>
              <a:rPr lang="en-US" sz="2800" dirty="0"/>
              <a:t> deficiency in the mother predisposes to neural </a:t>
            </a:r>
            <a:r>
              <a:rPr lang="en-GB" sz="2800" dirty="0"/>
              <a:t>tube defect (NTD) (anencephaly, </a:t>
            </a:r>
            <a:r>
              <a:rPr lang="en-GB" sz="2800" dirty="0" err="1"/>
              <a:t>spina</a:t>
            </a:r>
            <a:r>
              <a:rPr lang="en-GB" sz="2800" dirty="0"/>
              <a:t> bifida or </a:t>
            </a:r>
            <a:r>
              <a:rPr lang="en-GB" sz="2800" dirty="0" err="1"/>
              <a:t>encephalocoele</a:t>
            </a:r>
            <a:r>
              <a:rPr lang="en-GB" sz="2800" dirty="0"/>
              <a:t>) </a:t>
            </a:r>
            <a:r>
              <a:rPr lang="en-US" sz="2800" dirty="0"/>
              <a:t>in the fetus. 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/>
              <a:t>The lower the maternal serum or red cell </a:t>
            </a:r>
            <a:r>
              <a:rPr lang="en-US" sz="2800" dirty="0" err="1"/>
              <a:t>folate</a:t>
            </a:r>
            <a:r>
              <a:rPr lang="en-US" sz="2800" dirty="0"/>
              <a:t> or serum B</a:t>
            </a:r>
            <a:r>
              <a:rPr lang="en-US" sz="2800" baseline="-25000" dirty="0"/>
              <a:t>12</a:t>
            </a:r>
            <a:r>
              <a:rPr lang="en-US" sz="2800" dirty="0"/>
              <a:t> levels, the higher the incidence of NTDs.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/>
              <a:t>Moreover, supplementation of the diet with folic acid at the time of conception and in early pregnancy reduces the incidence of NTD by 75%.</a:t>
            </a:r>
            <a:endParaRPr lang="en-GB" sz="2800" dirty="0"/>
          </a:p>
        </p:txBody>
      </p:sp>
      <p:pic>
        <p:nvPicPr>
          <p:cNvPr id="14" name="Picture 2" descr="C:\Users\Doctor\Desktop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609600"/>
            <a:ext cx="4876800" cy="716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7441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609600"/>
            <a:ext cx="84582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Haematological findings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 err="1"/>
              <a:t>Macrocytosis</a:t>
            </a:r>
            <a:r>
              <a:rPr lang="en-GB" sz="2800" dirty="0"/>
              <a:t> (MCV &gt;95 </a:t>
            </a:r>
            <a:r>
              <a:rPr lang="en-GB" sz="2800" dirty="0" err="1"/>
              <a:t>fL</a:t>
            </a:r>
            <a:r>
              <a:rPr lang="en-GB" sz="2800" dirty="0"/>
              <a:t>) 120–140 </a:t>
            </a:r>
            <a:r>
              <a:rPr lang="en-GB" sz="2800" dirty="0" err="1"/>
              <a:t>fL</a:t>
            </a:r>
            <a:r>
              <a:rPr lang="en-GB" sz="2800" dirty="0"/>
              <a:t> in severe cases)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 err="1"/>
              <a:t>Macrocytes</a:t>
            </a:r>
            <a:r>
              <a:rPr lang="en-GB" sz="2800" dirty="0"/>
              <a:t> are typically oval.</a:t>
            </a:r>
            <a:r>
              <a:rPr lang="en-US" sz="2800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The </a:t>
            </a:r>
            <a:r>
              <a:rPr lang="en-US" sz="2800" dirty="0" err="1"/>
              <a:t>reticulocyte</a:t>
            </a:r>
            <a:r>
              <a:rPr lang="en-US" sz="2800" dirty="0"/>
              <a:t> count is low</a:t>
            </a:r>
            <a:r>
              <a:rPr lang="en-GB" sz="2800" dirty="0"/>
              <a:t> </a:t>
            </a:r>
          </a:p>
        </p:txBody>
      </p:sp>
      <p:pic>
        <p:nvPicPr>
          <p:cNvPr id="16" name="Picture 2" descr="C:\Users\Doctor\Desktop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4270" y="1600200"/>
            <a:ext cx="4834129" cy="54864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0" y="2514600"/>
            <a:ext cx="5410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/>
              <a:t>WBC and PLT may be reduced (severe cases)</a:t>
            </a:r>
            <a:endParaRPr lang="en-GB" sz="2800" dirty="0"/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 err="1"/>
              <a:t>Hypersegmented</a:t>
            </a:r>
            <a:r>
              <a:rPr lang="en-US" sz="2800" dirty="0"/>
              <a:t> neutrophils (with six or more lobes).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The </a:t>
            </a:r>
            <a:r>
              <a:rPr lang="en-US" sz="2800" b="1" dirty="0"/>
              <a:t>bone marrow</a:t>
            </a:r>
            <a:r>
              <a:rPr lang="en-US" sz="2800" dirty="0"/>
              <a:t> is </a:t>
            </a:r>
            <a:r>
              <a:rPr lang="en-US" sz="2800" dirty="0" err="1"/>
              <a:t>hypercellular</a:t>
            </a:r>
            <a:endParaRPr lang="en-US" sz="2800" dirty="0"/>
          </a:p>
          <a:p>
            <a:r>
              <a:rPr lang="en-US" sz="2800" dirty="0"/>
              <a:t>-erythroblasts are large (open, fine, primitive chromatin but normal cytoplasmic </a:t>
            </a:r>
            <a:r>
              <a:rPr lang="en-US" sz="2800" dirty="0" err="1"/>
              <a:t>haemoglobinization</a:t>
            </a:r>
            <a:endParaRPr lang="en-US" sz="2800" dirty="0"/>
          </a:p>
          <a:p>
            <a:r>
              <a:rPr lang="en-US" sz="2800" dirty="0"/>
              <a:t>-Giant </a:t>
            </a:r>
            <a:r>
              <a:rPr lang="en-US" sz="2800" dirty="0" err="1"/>
              <a:t>metamyelocytes</a:t>
            </a:r>
            <a:r>
              <a:rPr lang="en-US" sz="2800" dirty="0"/>
              <a:t> are characteristic</a:t>
            </a:r>
          </a:p>
        </p:txBody>
      </p:sp>
    </p:spTree>
    <p:extLst>
      <p:ext uri="{BB962C8B-B14F-4D97-AF65-F5344CB8AC3E}">
        <p14:creationId xmlns:p14="http://schemas.microsoft.com/office/powerpoint/2010/main" val="4181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52400" y="609600"/>
            <a:ext cx="9677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/>
              <a:t>Red cell membrane</a:t>
            </a:r>
          </a:p>
          <a:p>
            <a:pPr algn="just"/>
            <a:r>
              <a:rPr lang="en-US" sz="2800" dirty="0"/>
              <a:t>The red cell membrane comprises a lipid </a:t>
            </a:r>
            <a:r>
              <a:rPr lang="en-US" sz="2800" dirty="0" err="1"/>
              <a:t>bilayer</a:t>
            </a:r>
            <a:r>
              <a:rPr lang="en-US" sz="2800" dirty="0"/>
              <a:t>, integral </a:t>
            </a:r>
            <a:r>
              <a:rPr lang="en-GB" sz="2800" dirty="0"/>
              <a:t>membrane proteins and a membrane skeleton.</a:t>
            </a:r>
          </a:p>
          <a:p>
            <a:pPr algn="just"/>
            <a:r>
              <a:rPr lang="en-US" sz="2800" dirty="0"/>
              <a:t>Approximately 50% of the membrane is protein, 20% phospholipids, 20% cholesterol molecules and up to 10% is carbohydrate.</a:t>
            </a: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octor\Desktop\RED CELL membra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00400"/>
            <a:ext cx="10058400" cy="457200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LO1</a:t>
            </a:r>
          </a:p>
        </p:txBody>
      </p:sp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octor\Desktop\diagnos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05000"/>
            <a:ext cx="10058400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93637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Doctor\Desktop\Treatme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95400"/>
            <a:ext cx="10058400" cy="510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55993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Doctor\Desktop\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71599"/>
            <a:ext cx="10058400" cy="5181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55671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7324" y="2514600"/>
            <a:ext cx="825361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  <a:reflection blurRad="6350" stA="60000" endA="900" endPos="60000" dist="29997" dir="5400000" sy="-100000" algn="bl" rotWithShape="0"/>
                </a:effectLst>
              </a:rPr>
              <a:t>Many 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065114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52400" y="685800"/>
            <a:ext cx="9601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Defects of the membrane proteins explain some of the abnormalities of shape of the red cell membrane (e.g. hereditary </a:t>
            </a:r>
            <a:r>
              <a:rPr lang="en-US" sz="2800" b="1" dirty="0"/>
              <a:t>spherocytosis</a:t>
            </a:r>
            <a:r>
              <a:rPr lang="en-US" sz="2800" dirty="0"/>
              <a:t> and </a:t>
            </a:r>
            <a:r>
              <a:rPr lang="en-US" sz="2800" b="1" dirty="0" err="1"/>
              <a:t>elliptocytosis</a:t>
            </a:r>
            <a:r>
              <a:rPr lang="en-US" sz="2800" dirty="0"/>
              <a:t>), while alterations in lipid composition because of congenital or acquired abnormalities in plasma cholesterol or phospholipid may be associated with other membrane abnormalities.</a:t>
            </a:r>
            <a:endParaRPr lang="en-GB" sz="2800" dirty="0"/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octor\Desktop\RED CELL abnormalit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76600"/>
            <a:ext cx="10058400" cy="449579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LO1</a:t>
            </a:r>
          </a:p>
        </p:txBody>
      </p:sp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52400" y="685800"/>
            <a:ext cx="9753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/>
              <a:t>Haemoglobin</a:t>
            </a:r>
          </a:p>
          <a:p>
            <a:pPr algn="just"/>
            <a:r>
              <a:rPr lang="en-GB" sz="2800" dirty="0"/>
              <a:t>The main function of red cells is to carry O</a:t>
            </a:r>
            <a:r>
              <a:rPr lang="en-GB" sz="2800" baseline="-25000" dirty="0"/>
              <a:t>2</a:t>
            </a:r>
            <a:r>
              <a:rPr lang="en-GB" sz="2800" dirty="0"/>
              <a:t> to the tissues and to return carbon dioxide (CO</a:t>
            </a:r>
            <a:r>
              <a:rPr lang="en-GB" sz="2800" baseline="-25000" dirty="0"/>
              <a:t>2</a:t>
            </a:r>
            <a:r>
              <a:rPr lang="en-GB" sz="2800" dirty="0"/>
              <a:t>) from the tissues to the lungs. </a:t>
            </a:r>
          </a:p>
          <a:p>
            <a:pPr algn="just"/>
            <a:r>
              <a:rPr lang="en-GB" sz="2800" dirty="0"/>
              <a:t>In order to achieve this gaseous exchange they contain the specialized protein “</a:t>
            </a:r>
            <a:r>
              <a:rPr lang="en-GB" sz="2800" dirty="0">
                <a:solidFill>
                  <a:srgbClr val="FF0000"/>
                </a:solidFill>
              </a:rPr>
              <a:t>haemoglobin</a:t>
            </a:r>
            <a:r>
              <a:rPr lang="en-GB" sz="2800" dirty="0"/>
              <a:t>”. Each molecule of normal adult haemoglobin A (</a:t>
            </a:r>
            <a:r>
              <a:rPr lang="en-GB" sz="2800" dirty="0" err="1">
                <a:solidFill>
                  <a:srgbClr val="FF0000"/>
                </a:solidFill>
              </a:rPr>
              <a:t>Hb</a:t>
            </a:r>
            <a:r>
              <a:rPr lang="en-GB" sz="2800" dirty="0">
                <a:solidFill>
                  <a:srgbClr val="FF0000"/>
                </a:solidFill>
              </a:rPr>
              <a:t> A</a:t>
            </a:r>
            <a:r>
              <a:rPr lang="en-GB" sz="2800" dirty="0"/>
              <a:t>) (the dominant haemoglobin in blood after the age of 3–6 months) consists of four polypeptide chains, </a:t>
            </a:r>
            <a:r>
              <a:rPr lang="en-GB" sz="2800" dirty="0">
                <a:solidFill>
                  <a:srgbClr val="FF0000"/>
                </a:solidFill>
              </a:rPr>
              <a:t>α</a:t>
            </a:r>
            <a:r>
              <a:rPr lang="en-GB" sz="2800" baseline="-25000" dirty="0">
                <a:solidFill>
                  <a:srgbClr val="FF0000"/>
                </a:solidFill>
              </a:rPr>
              <a:t>2</a:t>
            </a:r>
            <a:r>
              <a:rPr lang="en-GB" sz="2800" dirty="0">
                <a:solidFill>
                  <a:srgbClr val="FF0000"/>
                </a:solidFill>
              </a:rPr>
              <a:t>β</a:t>
            </a:r>
            <a:r>
              <a:rPr lang="en-GB" sz="2800" baseline="-25000" dirty="0">
                <a:solidFill>
                  <a:srgbClr val="FF0000"/>
                </a:solidFill>
              </a:rPr>
              <a:t>2</a:t>
            </a:r>
            <a:r>
              <a:rPr lang="en-GB" sz="2800" dirty="0"/>
              <a:t>, each with its own </a:t>
            </a:r>
            <a:r>
              <a:rPr lang="en-GB" sz="2800" dirty="0" err="1"/>
              <a:t>haem</a:t>
            </a:r>
            <a:r>
              <a:rPr lang="en-GB" sz="2800" dirty="0"/>
              <a:t> group.</a:t>
            </a: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octor\Desktop\H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91000"/>
            <a:ext cx="10058400" cy="3581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LO1</a:t>
            </a:r>
          </a:p>
        </p:txBody>
      </p:sp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52400" y="685800"/>
            <a:ext cx="9677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/>
              <a:t>Haemoglobin function</a:t>
            </a:r>
          </a:p>
          <a:p>
            <a:pPr algn="just"/>
            <a:r>
              <a:rPr lang="en-GB" sz="2800" dirty="0"/>
              <a:t>The red cells in systemic arterial blood carry O</a:t>
            </a:r>
            <a:r>
              <a:rPr lang="en-GB" sz="2800" baseline="-25000" dirty="0"/>
              <a:t>2</a:t>
            </a:r>
            <a:r>
              <a:rPr lang="en-GB" sz="2800" dirty="0"/>
              <a:t> from the lungs to the tissues and return in venous blood with CO</a:t>
            </a:r>
            <a:r>
              <a:rPr lang="en-GB" sz="2800" baseline="-25000" dirty="0"/>
              <a:t>2</a:t>
            </a:r>
            <a:r>
              <a:rPr lang="en-GB" sz="2800" dirty="0"/>
              <a:t> to the lungs.</a:t>
            </a: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Doctor\Desktop\HB molecu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09800"/>
            <a:ext cx="10058400" cy="55626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LO1</a:t>
            </a:r>
          </a:p>
        </p:txBody>
      </p:sp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Doctor\Desktop\HB O2 Curv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838199"/>
            <a:ext cx="10058400" cy="693420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LO1</a:t>
            </a:r>
          </a:p>
        </p:txBody>
      </p:sp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28600" y="609600"/>
            <a:ext cx="9677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/>
              <a:t>Anaemia</a:t>
            </a:r>
          </a:p>
          <a:p>
            <a:pPr algn="just"/>
            <a:r>
              <a:rPr lang="en-GB" sz="2800" dirty="0"/>
              <a:t>This is defined as a </a:t>
            </a:r>
            <a:r>
              <a:rPr lang="en-GB" sz="2800" i="1" dirty="0"/>
              <a:t>reduction in the haemoglobin concentration of the blood below normal for age and sex. </a:t>
            </a: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LO2</a:t>
            </a:r>
          </a:p>
        </p:txBody>
      </p:sp>
      <p:pic>
        <p:nvPicPr>
          <p:cNvPr id="14" name="Picture 2" descr="C:\Users\Doctor\Desktop\HB curv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81200"/>
            <a:ext cx="10058400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605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2158</TotalTime>
  <Words>2285</Words>
  <Application>Microsoft Office PowerPoint</Application>
  <PresentationFormat>Custom</PresentationFormat>
  <Paragraphs>296</Paragraphs>
  <Slides>43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Bradley Hand ITC</vt:lpstr>
      <vt:lpstr>Britannic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210</cp:revision>
  <dcterms:created xsi:type="dcterms:W3CDTF">2020-04-30T21:15:11Z</dcterms:created>
  <dcterms:modified xsi:type="dcterms:W3CDTF">2022-03-30T21:03:47Z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2020-04-30T00:00:00Z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2020-04-30T00:00:00Z</vt:filetime>
  </property>
</Properties>
</file>